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0"/>
    <a:srgbClr val="6C92C0"/>
    <a:srgbClr val="B0C4DD"/>
    <a:srgbClr val="A4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62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EA2A-4C48-4C61-B30A-DAB1A3E93B2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1000-9408-426B-B873-D4C066E48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43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89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4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vision.org.tw/01_about/about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da.org.tw/know_main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nFairWorksho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sis.org.tw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s://www.facebook.com/share/p/1ABoKsuPgm/" TargetMode="External"/><Relationship Id="rId5" Type="http://schemas.openxmlformats.org/officeDocument/2006/relationships/hyperlink" Target="https://www.facebook.com/share/p/18v3GfkYgD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" y="0"/>
            <a:ext cx="11829889" cy="6022170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7021" y="3069322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兒童愛心義賣市集</a:t>
            </a:r>
            <a:br>
              <a:rPr lang="en-US" altLang="zh-TW" sz="4400" b="1" dirty="0">
                <a:solidFill>
                  <a:schemeClr val="bg1"/>
                </a:solidFill>
                <a:latin typeface="Gotham Rounded Medium" panose="02000000000000000000" pitchFamily="50" charset="0"/>
              </a:rPr>
            </a:br>
            <a:r>
              <a:rPr lang="zh-TW" altLang="en-US" sz="44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愛心捐贈單位介紹</a:t>
            </a:r>
            <a:endParaRPr lang="zh-CN" altLang="en-US" sz="4400" b="1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7021" y="2167369"/>
            <a:ext cx="20601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2</a:t>
            </a:r>
            <a:r>
              <a:rPr lang="en-US" altLang="zh-TW" sz="66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025</a:t>
            </a:r>
            <a:r>
              <a:rPr lang="en-US" altLang="zh-CN" sz="54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 </a:t>
            </a:r>
            <a:endParaRPr lang="zh-CN" altLang="en-US" sz="5400" dirty="0"/>
          </a:p>
        </p:txBody>
      </p:sp>
      <p:sp>
        <p:nvSpPr>
          <p:cNvPr id="14" name="矩形 13"/>
          <p:cNvSpPr/>
          <p:nvPr/>
        </p:nvSpPr>
        <p:spPr>
          <a:xfrm>
            <a:off x="1797830" y="43484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爱心儿童画怎么画爱心简笔画图片大全- 水彩迷">
            <a:extLst>
              <a:ext uri="{FF2B5EF4-FFF2-40B4-BE49-F238E27FC236}">
                <a16:creationId xmlns:a16="http://schemas.microsoft.com/office/drawing/2014/main" id="{A4B4093D-3265-4AC0-9D46-C8155CBA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7" b="90385" l="10000" r="90000">
                        <a14:foregroundMark x1="37000" y1="27644" x2="37000" y2="27644"/>
                        <a14:foregroundMark x1="59750" y1="9135" x2="59750" y2="9135"/>
                        <a14:foregroundMark x1="77500" y1="20673" x2="77500" y2="20673"/>
                        <a14:foregroundMark x1="60250" y1="4087" x2="60250" y2="4087"/>
                        <a14:foregroundMark x1="51125" y1="90385" x2="51125" y2="9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24" y="3645791"/>
            <a:ext cx="5493026" cy="28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0" y="251971"/>
            <a:ext cx="860500" cy="84793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7441" y="3514494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-25318" y="1151889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世界展望會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8" name="內容版面配置區 2">
            <a:extLst>
              <a:ext uri="{FF2B5EF4-FFF2-40B4-BE49-F238E27FC236}">
                <a16:creationId xmlns:a16="http://schemas.microsoft.com/office/drawing/2014/main" id="{6FC6EA3B-4210-4012-B694-942FB8B82718}"/>
              </a:ext>
            </a:extLst>
          </p:cNvPr>
          <p:cNvSpPr txBox="1">
            <a:spLocks/>
          </p:cNvSpPr>
          <p:nvPr/>
        </p:nvSpPr>
        <p:spPr>
          <a:xfrm>
            <a:off x="3778913" y="1205377"/>
            <a:ext cx="7394339" cy="5652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600" dirty="0">
                <a:latin typeface="+mn-ea"/>
              </a:rPr>
              <a:t>台灣世界展望會於 </a:t>
            </a:r>
            <a:r>
              <a:rPr lang="en-US" altLang="zh-TW" sz="3600" dirty="0">
                <a:latin typeface="+mn-ea"/>
              </a:rPr>
              <a:t>1964 </a:t>
            </a:r>
            <a:r>
              <a:rPr lang="zh-TW" altLang="en-US" sz="3600" dirty="0">
                <a:latin typeface="+mn-ea"/>
              </a:rPr>
              <a:t>年成立，致力關懷國內外飢荒、戰火、天災中之苦難兒童及其家庭，並進而使其改善環境邁入自立之途。</a:t>
            </a:r>
            <a:endParaRPr lang="en-US" altLang="zh-TW" sz="3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600" b="1" dirty="0">
                <a:hlinkClick r:id="rId3"/>
              </a:rPr>
              <a:t>https://www.worldvision.org.tw/01_about/about.php</a:t>
            </a:r>
            <a:endParaRPr lang="en-US" altLang="zh-TW" sz="3600" b="1" dirty="0"/>
          </a:p>
        </p:txBody>
      </p:sp>
      <p:pic>
        <p:nvPicPr>
          <p:cNvPr id="2050" name="Picture 2" descr="台灣世界展望會- 维基百科，自由的百科全书">
            <a:extLst>
              <a:ext uri="{FF2B5EF4-FFF2-40B4-BE49-F238E27FC236}">
                <a16:creationId xmlns:a16="http://schemas.microsoft.com/office/drawing/2014/main" id="{3675EB6D-F389-47CD-9405-2D02D69A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648" y="0"/>
            <a:ext cx="2920352" cy="10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3C3A0E0-1E8C-46F7-AFBA-E4A2FA378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00" y="3151716"/>
            <a:ext cx="2465200" cy="3627365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77110" y="0"/>
            <a:ext cx="3550612" cy="3151717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C38DC3-2B8A-4BD7-98C6-759B10638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306" y="4485901"/>
            <a:ext cx="5945552" cy="2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177110" y="0"/>
            <a:ext cx="3550612" cy="3151717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0" y="251971"/>
            <a:ext cx="860500" cy="84793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7441" y="3514494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103627" y="1205377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漸凍人協會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8" name="內容版面配置區 2">
            <a:extLst>
              <a:ext uri="{FF2B5EF4-FFF2-40B4-BE49-F238E27FC236}">
                <a16:creationId xmlns:a16="http://schemas.microsoft.com/office/drawing/2014/main" id="{6FC6EA3B-4210-4012-B694-942FB8B82718}"/>
              </a:ext>
            </a:extLst>
          </p:cNvPr>
          <p:cNvSpPr txBox="1">
            <a:spLocks/>
          </p:cNvSpPr>
          <p:nvPr/>
        </p:nvSpPr>
        <p:spPr>
          <a:xfrm>
            <a:off x="3991058" y="1662762"/>
            <a:ext cx="8097315" cy="5652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漸凍人疾病（</a:t>
            </a: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ALS/MND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），是世界五大絕症之一。致病原因不明，目前無藥可癒。疾病病程變化快，且不可逆，</a:t>
            </a: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到</a:t>
            </a: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年之間會從手或腳，甚至口開始退化萎縮，漸漸不能動、不能吃、不能說話，退化到全身癱瘓、呼吸困難，只剩大腦意識清醒，眼球可以轉動。</a:t>
            </a:r>
            <a:endParaRPr lang="en-US" altLang="zh-TW" sz="3600" dirty="0">
              <a:solidFill>
                <a:schemeClr val="tx1"/>
              </a:solidFill>
              <a:latin typeface="+mn-ea"/>
              <a:hlinkClick r:id="rId3"/>
            </a:endParaRP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TW" sz="3200" dirty="0">
                <a:hlinkClick r:id="rId3"/>
              </a:rPr>
              <a:t>https://www.mnda.org.tw/know_main.php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191C42E-1491-4A6E-BE0A-77457FD8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99" y="4804686"/>
            <a:ext cx="3763959" cy="149842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F59595C-3EAC-4A44-A06C-373E4F7EA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160" y="0"/>
            <a:ext cx="4439265" cy="12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883DC19-7075-4A80-BE6F-DA65F565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" y="4066639"/>
            <a:ext cx="3154018" cy="2334713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-36237" y="0"/>
            <a:ext cx="3977306" cy="315171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0" y="251971"/>
            <a:ext cx="860500" cy="84793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7441" y="3514494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-163092" y="1174169"/>
            <a:ext cx="4229834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小羊善牧之家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8" name="內容版面配置區 2">
            <a:extLst>
              <a:ext uri="{FF2B5EF4-FFF2-40B4-BE49-F238E27FC236}">
                <a16:creationId xmlns:a16="http://schemas.microsoft.com/office/drawing/2014/main" id="{6FC6EA3B-4210-4012-B694-942FB8B82718}"/>
              </a:ext>
            </a:extLst>
          </p:cNvPr>
          <p:cNvSpPr txBox="1">
            <a:spLocks/>
          </p:cNvSpPr>
          <p:nvPr/>
        </p:nvSpPr>
        <p:spPr>
          <a:xfrm>
            <a:off x="4193597" y="682545"/>
            <a:ext cx="7673725" cy="4407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善牧期盼透過社會上每個復原力園丁使者一點一滴的灌溉滋潤，讓長期身陷目睹暴力創傷中的兒童，猶如驚恐害怕躲在土裡不敢發芽的種子，能夠藉由這些愛的關懷與接納，感受對生命的希望，因而有萌芽破土的勇氣。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  <a:latin typeface="+mn-ea"/>
              </a:rPr>
              <a:t>http://cwv.goodshepherd.org.tw/A1_01.html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A23EE03-D733-4B3E-9E89-B326D5368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83" y="4704192"/>
            <a:ext cx="5855667" cy="21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-36237" y="0"/>
            <a:ext cx="3977306" cy="315171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0" y="251971"/>
            <a:ext cx="860500" cy="84793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7441" y="3514494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-163092" y="1174169"/>
            <a:ext cx="4229834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4.</a:t>
            </a:r>
            <a:r>
              <a:rPr lang="zh-TW" altLang="en-US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愛恆啟能中心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8" name="內容版面配置區 2">
            <a:extLst>
              <a:ext uri="{FF2B5EF4-FFF2-40B4-BE49-F238E27FC236}">
                <a16:creationId xmlns:a16="http://schemas.microsoft.com/office/drawing/2014/main" id="{6FC6EA3B-4210-4012-B694-942FB8B82718}"/>
              </a:ext>
            </a:extLst>
          </p:cNvPr>
          <p:cNvSpPr txBox="1">
            <a:spLocks/>
          </p:cNvSpPr>
          <p:nvPr/>
        </p:nvSpPr>
        <p:spPr>
          <a:xfrm>
            <a:off x="4193597" y="735497"/>
            <a:ext cx="7673725" cy="3151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</a:rPr>
              <a:t>以照顧成年身心障礙者為職志，為他們付出愛心、恆心，給予最好的關照與扶持，陪伴他們成長、蛻變  成為社會的生力軍，啟迪他們純真的心擁抱快樂、陽光、希望 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>
                <a:hlinkClick r:id="rId3"/>
              </a:rPr>
              <a:t>https://www.facebook.com/ManFairWorkshop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9A591D-651E-4CD7-89EA-CD95227FF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375" b="28111"/>
          <a:stretch/>
        </p:blipFill>
        <p:spPr>
          <a:xfrm>
            <a:off x="9401392" y="1"/>
            <a:ext cx="2657506" cy="73549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DB1EAF5-DA65-4831-90AA-475E34249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209" y="4747669"/>
            <a:ext cx="3396203" cy="20716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DF293AA-75B3-41F7-B898-35BDD8E02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589" y="4283935"/>
            <a:ext cx="4804309" cy="25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-36237" y="0"/>
            <a:ext cx="3977306" cy="315171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0" y="251971"/>
            <a:ext cx="860500" cy="84793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7441" y="3514494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-163092" y="1174169"/>
            <a:ext cx="4229834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5.</a:t>
            </a:r>
            <a:r>
              <a:rPr lang="zh-TW" altLang="en-US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創世社會福利基金會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8" name="內容版面配置區 2">
            <a:extLst>
              <a:ext uri="{FF2B5EF4-FFF2-40B4-BE49-F238E27FC236}">
                <a16:creationId xmlns:a16="http://schemas.microsoft.com/office/drawing/2014/main" id="{6FC6EA3B-4210-4012-B694-942FB8B82718}"/>
              </a:ext>
            </a:extLst>
          </p:cNvPr>
          <p:cNvSpPr txBox="1">
            <a:spLocks/>
          </p:cNvSpPr>
          <p:nvPr/>
        </p:nvSpPr>
        <p:spPr>
          <a:xfrm>
            <a:off x="4193597" y="1377499"/>
            <a:ext cx="7673725" cy="3548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</a:rPr>
              <a:t>創世前前後後安養了超過</a:t>
            </a:r>
            <a:r>
              <a:rPr lang="en-US" altLang="zh-TW" sz="3200" dirty="0">
                <a:solidFill>
                  <a:schemeClr val="tx1"/>
                </a:solidFill>
              </a:rPr>
              <a:t>2,000</a:t>
            </a:r>
            <a:r>
              <a:rPr lang="zh-TW" altLang="en-US" sz="3200" dirty="0">
                <a:solidFill>
                  <a:schemeClr val="tx1"/>
                </a:solidFill>
              </a:rPr>
              <a:t>多位植物人，幫助上許多辛苦傷心的家庭，都是靠著社會上愛心朋友的支持，才享有這份福澤。在「安樂死」沒有合法化前，創世仍堅持給這些植物人最妥善的「安養」，不能因為他們沒有知覺，而放棄他們應該享有人的基本權利。</a:t>
            </a:r>
            <a:r>
              <a:rPr lang="en-US" altLang="zh-TW" sz="3200" dirty="0">
                <a:hlinkClick r:id="rId3"/>
              </a:rPr>
              <a:t>https://www.genesis.org.tw/</a:t>
            </a:r>
            <a:endParaRPr lang="zh-TW" altLang="en-US" sz="3200" dirty="0"/>
          </a:p>
          <a:p>
            <a:pPr>
              <a:buFont typeface="Wingdings" panose="05000000000000000000" pitchFamily="2" charset="2"/>
              <a:buChar char="l"/>
            </a:pPr>
            <a:endParaRPr lang="zh-TW" altLang="en-US" sz="32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A257ADE-9072-4296-AC6E-B017A472F51F}"/>
              </a:ext>
            </a:extLst>
          </p:cNvPr>
          <p:cNvSpPr txBox="1"/>
          <p:nvPr/>
        </p:nvSpPr>
        <p:spPr>
          <a:xfrm>
            <a:off x="832912" y="3899214"/>
            <a:ext cx="3737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志工服務：</a:t>
            </a:r>
            <a:endParaRPr lang="en-US" altLang="zh-TW" sz="2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/>
              <a:t>行政庶務</a:t>
            </a:r>
            <a:endParaRPr lang="en-US" altLang="zh-TW" sz="2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/>
              <a:t>植物人服務</a:t>
            </a:r>
            <a:endParaRPr lang="en-US" altLang="zh-TW" sz="2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/>
              <a:t>老人服務</a:t>
            </a:r>
            <a:endParaRPr lang="en-US" altLang="zh-TW" sz="2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/>
              <a:t>活動支援</a:t>
            </a:r>
            <a:endParaRPr lang="en-US" altLang="zh-TW" sz="2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/>
              <a:t>專業服務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53CA863-727A-4483-90EE-0A9B21945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410" y="66239"/>
            <a:ext cx="5015590" cy="883548"/>
          </a:xfrm>
          <a:prstGeom prst="rect">
            <a:avLst/>
          </a:prstGeom>
        </p:spPr>
      </p:pic>
      <p:pic>
        <p:nvPicPr>
          <p:cNvPr id="12" name="Picture 2" descr="https://www.genesis.org.tw/upload/ckfinder_rwd/images/%E8%A1%97%E5%8B%9F1.jpg">
            <a:extLst>
              <a:ext uri="{FF2B5EF4-FFF2-40B4-BE49-F238E27FC236}">
                <a16:creationId xmlns:a16="http://schemas.microsoft.com/office/drawing/2014/main" id="{E6DEA297-0563-4CA6-A9FD-6B83C08F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665" y="4936243"/>
            <a:ext cx="2268335" cy="19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1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D579600-1221-4A26-A9BA-C58D1557B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50" b="31422"/>
          <a:stretch/>
        </p:blipFill>
        <p:spPr>
          <a:xfrm>
            <a:off x="7434470" y="0"/>
            <a:ext cx="4757530" cy="97231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0" y="66239"/>
            <a:ext cx="3737113" cy="2958786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0" y="251971"/>
            <a:ext cx="860500" cy="84793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7441" y="3514494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-163092" y="1174169"/>
            <a:ext cx="4229834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6.</a:t>
            </a:r>
            <a:r>
              <a:rPr lang="zh-TW" altLang="en-US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華山基金會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8" name="內容版面配置區 2">
            <a:extLst>
              <a:ext uri="{FF2B5EF4-FFF2-40B4-BE49-F238E27FC236}">
                <a16:creationId xmlns:a16="http://schemas.microsoft.com/office/drawing/2014/main" id="{6FC6EA3B-4210-4012-B694-942FB8B82718}"/>
              </a:ext>
            </a:extLst>
          </p:cNvPr>
          <p:cNvSpPr txBox="1">
            <a:spLocks/>
          </p:cNvSpPr>
          <p:nvPr/>
        </p:nvSpPr>
        <p:spPr>
          <a:xfrm>
            <a:off x="4193597" y="1377499"/>
            <a:ext cx="7673725" cy="3548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</a:rPr>
              <a:t>華山基金會於</a:t>
            </a:r>
            <a:r>
              <a:rPr lang="en-US" altLang="zh-TW" sz="3200" dirty="0">
                <a:solidFill>
                  <a:schemeClr val="tx1"/>
                </a:solidFill>
              </a:rPr>
              <a:t>1999</a:t>
            </a:r>
            <a:r>
              <a:rPr lang="zh-TW" altLang="en-US" sz="3200" dirty="0">
                <a:solidFill>
                  <a:schemeClr val="tx1"/>
                </a:solidFill>
              </a:rPr>
              <a:t>年正式成立，投入三失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失能、失依、失智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r>
              <a:rPr lang="zh-TW" altLang="en-US" sz="3200" dirty="0">
                <a:solidFill>
                  <a:schemeClr val="tx1"/>
                </a:solidFill>
              </a:rPr>
              <a:t>老人免費到宅服務。 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</a:rPr>
              <a:t>目前於台澎金馬設有約 </a:t>
            </a:r>
            <a:r>
              <a:rPr lang="en-US" altLang="zh-TW" sz="3200" dirty="0">
                <a:solidFill>
                  <a:schemeClr val="tx1"/>
                </a:solidFill>
              </a:rPr>
              <a:t>400 </a:t>
            </a:r>
            <a:r>
              <a:rPr lang="zh-TW" altLang="en-US" sz="3200" dirty="0">
                <a:solidFill>
                  <a:schemeClr val="tx1"/>
                </a:solidFill>
              </a:rPr>
              <a:t>個社區愛心天使站，服務近 </a:t>
            </a:r>
            <a:r>
              <a:rPr lang="en-US" altLang="zh-TW" sz="3200" dirty="0">
                <a:solidFill>
                  <a:schemeClr val="tx1"/>
                </a:solidFill>
              </a:rPr>
              <a:t>3 </a:t>
            </a:r>
            <a:r>
              <a:rPr lang="zh-TW" altLang="en-US" sz="3200" dirty="0">
                <a:solidFill>
                  <a:schemeClr val="tx1"/>
                </a:solidFill>
              </a:rPr>
              <a:t>萬名弱勢長輩。 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https://www.elder.org.tw/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1708CF-B3F9-403A-8D43-850D028482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09" b="29485"/>
          <a:stretch/>
        </p:blipFill>
        <p:spPr>
          <a:xfrm>
            <a:off x="4814814" y="4372330"/>
            <a:ext cx="6431290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0" y="66238"/>
            <a:ext cx="3896139" cy="3277267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0" y="251971"/>
            <a:ext cx="860500" cy="84793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37441" y="3514494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-84715" y="1001801"/>
            <a:ext cx="4229834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7.</a:t>
            </a:r>
            <a:r>
              <a:rPr lang="zh-TW" altLang="en-US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新竹市浪浪</a:t>
            </a:r>
            <a:br>
              <a:rPr lang="en-US" altLang="zh-TW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4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絶育協會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圖片 3" descr="一張含有 哺乳動物, 貓, 家貓, 小型到中型大小的貓 的圖片&#10;&#10;AI-generated content may be incorrect.">
            <a:extLst>
              <a:ext uri="{FF2B5EF4-FFF2-40B4-BE49-F238E27FC236}">
                <a16:creationId xmlns:a16="http://schemas.microsoft.com/office/drawing/2014/main" id="{C23D21AD-D8E2-3EA3-9D17-043A2AD45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98" y="1735462"/>
            <a:ext cx="2205541" cy="184797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0115051-57EA-18C6-93F3-3B3B7C17ED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85" b="1141"/>
          <a:stretch/>
        </p:blipFill>
        <p:spPr>
          <a:xfrm>
            <a:off x="5517632" y="324395"/>
            <a:ext cx="6088357" cy="50734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A652CB8-2005-27F9-931E-7B0C00D32A9F}"/>
              </a:ext>
            </a:extLst>
          </p:cNvPr>
          <p:cNvSpPr txBox="1"/>
          <p:nvPr/>
        </p:nvSpPr>
        <p:spPr>
          <a:xfrm>
            <a:off x="354874" y="3618689"/>
            <a:ext cx="50514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用絕育終結苦難，讓流浪到牠為止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為了無聲的生命，讓我們攜手改變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流浪動物的困境令人心碎。他們沒有權利選擇自己的命運，卻得在不斷的繁殖中承擔了更多的痛苦。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絕育是最直接有效的解決方案，它可以減少無數流浪動物的誕生。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1CE5C5-7910-E8A0-3C9D-F3BEE6977118}"/>
              </a:ext>
            </a:extLst>
          </p:cNvPr>
          <p:cNvSpPr txBox="1"/>
          <p:nvPr/>
        </p:nvSpPr>
        <p:spPr>
          <a:xfrm>
            <a:off x="354874" y="5582456"/>
            <a:ext cx="112511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每一筆捐款用於為</a:t>
            </a:r>
            <a:r>
              <a:rPr lang="en-US" altLang="zh-TW" dirty="0"/>
              <a:t>150</a:t>
            </a:r>
            <a:r>
              <a:rPr lang="zh-TW" altLang="en-US" dirty="0"/>
              <a:t>隻流浪貓提供絕育手術，無論大小，都是在拯救一條生命，減少未來的流浪動物數量。</a:t>
            </a:r>
          </a:p>
          <a:p>
            <a:r>
              <a:rPr lang="zh-TW" altLang="en-US" dirty="0"/>
              <a:t>為了無聲的生命，讓我們攜手改變，一起反轉這些動物的命運。</a:t>
            </a:r>
          </a:p>
          <a:p>
            <a:r>
              <a:rPr lang="zh-TW" altLang="en-US" dirty="0"/>
              <a:t>每一份愛心，都是對牠們生命的一次支持。      </a:t>
            </a:r>
            <a:r>
              <a:rPr lang="en-US" altLang="zh-TW" dirty="0">
                <a:hlinkClick r:id="rId5"/>
              </a:rPr>
              <a:t>https://www.facebook.com/share/p/18v3GfkYgD/</a:t>
            </a:r>
            <a:endParaRPr lang="en-US" altLang="zh-TW" dirty="0"/>
          </a:p>
          <a:p>
            <a:pPr algn="r"/>
            <a:r>
              <a:rPr lang="en-US" altLang="zh-TW" dirty="0">
                <a:hlinkClick r:id="rId6"/>
              </a:rPr>
              <a:t>https://www.facebook.com/share/p/1ABoKsuPgm/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799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37441" y="3514494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3F99690-58FF-4C12-A14E-8B9E48BA8B63}"/>
              </a:ext>
            </a:extLst>
          </p:cNvPr>
          <p:cNvSpPr txBox="1"/>
          <p:nvPr/>
        </p:nvSpPr>
        <p:spPr>
          <a:xfrm>
            <a:off x="604157" y="779396"/>
            <a:ext cx="6487886" cy="436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</a:rPr>
              <a:t>各班討論捐贈單位及金額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</a:rPr>
              <a:t>填寫愛心捐款簽收單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</a:rPr>
              <a:t>捐贈金額裝入紙袋彌封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</a:rPr>
              <a:t>交回學務處</a:t>
            </a:r>
          </a:p>
        </p:txBody>
      </p:sp>
      <p:pic>
        <p:nvPicPr>
          <p:cNvPr id="4" name="圖片 3" descr="一張含有 文字, 螢幕擷取畫面, 字型 的圖片&#10;&#10;AI-generated content may be incorrect.">
            <a:extLst>
              <a:ext uri="{FF2B5EF4-FFF2-40B4-BE49-F238E27FC236}">
                <a16:creationId xmlns:a16="http://schemas.microsoft.com/office/drawing/2014/main" id="{3C0AD52B-2A63-0DC2-43A1-54A6FE73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11" y="480430"/>
            <a:ext cx="4096257" cy="5804263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FF6E8BDD-B5F2-4EF6-B143-BD4DD7AFEF20}"/>
              </a:ext>
            </a:extLst>
          </p:cNvPr>
          <p:cNvGrpSpPr/>
          <p:nvPr/>
        </p:nvGrpSpPr>
        <p:grpSpPr>
          <a:xfrm>
            <a:off x="6822910" y="2651745"/>
            <a:ext cx="1276414" cy="3632948"/>
            <a:chOff x="1690418" y="3145342"/>
            <a:chExt cx="1276414" cy="3248423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D3052165-D090-4C8C-8AB7-70FCAE2CC454}"/>
                </a:ext>
              </a:extLst>
            </p:cNvPr>
            <p:cNvSpPr txBox="1"/>
            <p:nvPr/>
          </p:nvSpPr>
          <p:spPr>
            <a:xfrm>
              <a:off x="1693203" y="5747434"/>
              <a:ext cx="1273629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TW" dirty="0"/>
            </a:p>
            <a:p>
              <a:r>
                <a:rPr lang="zh-TW" altLang="en-US" dirty="0">
                  <a:solidFill>
                    <a:srgbClr val="FF0000"/>
                  </a:solidFill>
                </a:rPr>
                <a:t>老師簽名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71B5A14-4DDB-447E-B261-111519A105DD}"/>
                </a:ext>
              </a:extLst>
            </p:cNvPr>
            <p:cNvSpPr txBox="1"/>
            <p:nvPr/>
          </p:nvSpPr>
          <p:spPr>
            <a:xfrm>
              <a:off x="1690418" y="3145342"/>
              <a:ext cx="1273629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TW" dirty="0"/>
            </a:p>
            <a:p>
              <a:r>
                <a:rPr lang="zh-TW" altLang="en-US" dirty="0">
                  <a:solidFill>
                    <a:srgbClr val="FF0000"/>
                  </a:solidFill>
                </a:rPr>
                <a:t>老師簽名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81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676</Words>
  <Application>Microsoft Office PowerPoint</Application>
  <PresentationFormat>寬螢幕</PresentationFormat>
  <Paragraphs>51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等线</vt:lpstr>
      <vt:lpstr>Gotham Rounded Medium</vt:lpstr>
      <vt:lpstr>文鼎標楷注音</vt:lpstr>
      <vt:lpstr>微軟正黑體</vt:lpstr>
      <vt:lpstr>Arial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江杰</dc:creator>
  <cp:lastModifiedBy>User</cp:lastModifiedBy>
  <cp:revision>58</cp:revision>
  <dcterms:created xsi:type="dcterms:W3CDTF">2016-01-19T08:46:18Z</dcterms:created>
  <dcterms:modified xsi:type="dcterms:W3CDTF">2025-03-04T10:04:58Z</dcterms:modified>
</cp:coreProperties>
</file>